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092F"/>
    <a:srgbClr val="FEF4D1"/>
    <a:srgbClr val="FDD6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>
        <p:scale>
          <a:sx n="100" d="100"/>
          <a:sy n="100" d="100"/>
        </p:scale>
        <p:origin x="1004" y="-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CE3B-579B-485A-9D7B-CA13AFDB2D6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0891-4440-495D-9800-9EDD822FB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9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CE3B-579B-485A-9D7B-CA13AFDB2D6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0891-4440-495D-9800-9EDD822FB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87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CE3B-579B-485A-9D7B-CA13AFDB2D6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0891-4440-495D-9800-9EDD822FB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810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CE3B-579B-485A-9D7B-CA13AFDB2D6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0891-4440-495D-9800-9EDD822FB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409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CE3B-579B-485A-9D7B-CA13AFDB2D6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0891-4440-495D-9800-9EDD822FB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29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CE3B-579B-485A-9D7B-CA13AFDB2D6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0891-4440-495D-9800-9EDD822FB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355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CE3B-579B-485A-9D7B-CA13AFDB2D6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0891-4440-495D-9800-9EDD822FB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299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CE3B-579B-485A-9D7B-CA13AFDB2D6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0891-4440-495D-9800-9EDD822FB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67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CE3B-579B-485A-9D7B-CA13AFDB2D6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0891-4440-495D-9800-9EDD822FB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18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CE3B-579B-485A-9D7B-CA13AFDB2D6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0891-4440-495D-9800-9EDD822FB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488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CE3B-579B-485A-9D7B-CA13AFDB2D6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0891-4440-495D-9800-9EDD822FB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65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BCE3B-579B-485A-9D7B-CA13AFDB2D6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F0891-4440-495D-9800-9EDD822FB1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72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8000"/>
            <a:lum/>
          </a:blip>
          <a:srcRect/>
          <a:stretch>
            <a:fillRect l="-66000" r="-6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8" t="38368" r="11220" b="32231"/>
          <a:stretch/>
        </p:blipFill>
        <p:spPr>
          <a:xfrm>
            <a:off x="432326" y="1270092"/>
            <a:ext cx="6276922" cy="2792396"/>
          </a:xfrm>
          <a:prstGeom prst="rect">
            <a:avLst/>
          </a:prstGeom>
          <a:ln>
            <a:noFill/>
          </a:ln>
          <a:effectLst>
            <a:softEdge rad="165100"/>
          </a:effectLst>
        </p:spPr>
      </p:pic>
      <p:grpSp>
        <p:nvGrpSpPr>
          <p:cNvPr id="3" name="グループ化 2"/>
          <p:cNvGrpSpPr/>
          <p:nvPr/>
        </p:nvGrpSpPr>
        <p:grpSpPr>
          <a:xfrm>
            <a:off x="69230" y="482500"/>
            <a:ext cx="4339650" cy="753351"/>
            <a:chOff x="-5804266" y="5187097"/>
            <a:chExt cx="4339650" cy="753351"/>
          </a:xfrm>
        </p:grpSpPr>
        <p:sp>
          <p:nvSpPr>
            <p:cNvPr id="64" name="正方形/長方形 63"/>
            <p:cNvSpPr/>
            <p:nvPr/>
          </p:nvSpPr>
          <p:spPr>
            <a:xfrm>
              <a:off x="-5786739" y="5187097"/>
              <a:ext cx="4244039" cy="753351"/>
            </a:xfrm>
            <a:prstGeom prst="rect">
              <a:avLst/>
            </a:prstGeom>
            <a:solidFill>
              <a:schemeClr val="tx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-5804266" y="5247119"/>
              <a:ext cx="4339650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ja-JP" altLang="en-US" sz="3600" dirty="0">
                  <a:ln>
                    <a:solidFill>
                      <a:schemeClr val="bg1"/>
                    </a:solidFill>
                  </a:ln>
                  <a:solidFill>
                    <a:srgbClr val="ED092F"/>
                  </a:solidFill>
                  <a:latin typeface="HGS創英ﾌﾟﾚｾﾞﾝｽEB" panose="02020800000000000000" pitchFamily="18" charset="-128"/>
                  <a:ea typeface="HGS創英ﾌﾟﾚｾﾞﾝｽEB" panose="02020800000000000000" pitchFamily="18" charset="-128"/>
                </a:rPr>
                <a:t>ホルモン焼きうどん</a:t>
              </a:r>
              <a:endParaRPr lang="en-US" altLang="ja-JP" sz="3600" dirty="0">
                <a:ln>
                  <a:solidFill>
                    <a:schemeClr val="bg1"/>
                  </a:solidFill>
                </a:ln>
                <a:solidFill>
                  <a:srgbClr val="ED092F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endParaRPr>
            </a:p>
          </p:txBody>
        </p:sp>
      </p:grpSp>
      <p:cxnSp>
        <p:nvCxnSpPr>
          <p:cNvPr id="19" name="直線コネクタ 18"/>
          <p:cNvCxnSpPr/>
          <p:nvPr/>
        </p:nvCxnSpPr>
        <p:spPr>
          <a:xfrm>
            <a:off x="-7039" y="4651735"/>
            <a:ext cx="691696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5322925" y="3945025"/>
            <a:ext cx="1441135" cy="373728"/>
          </a:xfrm>
          <a:prstGeom prst="rect">
            <a:avLst/>
          </a:prstGeom>
          <a:solidFill>
            <a:schemeClr val="tx1">
              <a:lumMod val="65000"/>
              <a:lumOff val="3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370420" y="394942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１１９０円</a:t>
            </a:r>
            <a:endParaRPr kumimoji="1" lang="ja-JP" altLang="en-US" dirty="0">
              <a:solidFill>
                <a:schemeClr val="bg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50A962E-B55F-4A5D-B6D2-11B16451CDC1}"/>
              </a:ext>
            </a:extLst>
          </p:cNvPr>
          <p:cNvSpPr txBox="1"/>
          <p:nvPr/>
        </p:nvSpPr>
        <p:spPr>
          <a:xfrm>
            <a:off x="69230" y="8633539"/>
            <a:ext cx="3262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鶏もものアヒージョ・・・</a:t>
            </a:r>
            <a:r>
              <a:rPr kumimoji="1" lang="ja-JP" altLang="en-US" sz="1200" dirty="0">
                <a:solidFill>
                  <a:schemeClr val="bg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・・</a:t>
            </a:r>
            <a:r>
              <a:rPr kumimoji="1" lang="ja-JP" altLang="en-US" sz="1200">
                <a:solidFill>
                  <a:schemeClr val="bg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・・８９</a:t>
            </a:r>
            <a:r>
              <a:rPr lang="ja-JP" altLang="en-US" sz="1200">
                <a:solidFill>
                  <a:schemeClr val="bg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０円</a:t>
            </a:r>
            <a:endParaRPr kumimoji="1" lang="ja-JP" altLang="en-US" sz="1200" dirty="0">
              <a:solidFill>
                <a:schemeClr val="bg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3100A2BA-E354-4B3D-82FB-E4A05D30E0B2}"/>
              </a:ext>
            </a:extLst>
          </p:cNvPr>
          <p:cNvSpPr txBox="1"/>
          <p:nvPr/>
        </p:nvSpPr>
        <p:spPr>
          <a:xfrm>
            <a:off x="86757" y="8918971"/>
            <a:ext cx="3262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エビとホタテのアヒージョ</a:t>
            </a:r>
            <a:r>
              <a:rPr kumimoji="1" lang="ja-JP" altLang="en-US" sz="1200" dirty="0">
                <a:solidFill>
                  <a:schemeClr val="bg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・・・１２５</a:t>
            </a:r>
            <a:r>
              <a:rPr lang="ja-JP" altLang="en-US" sz="1200" dirty="0">
                <a:solidFill>
                  <a:schemeClr val="bg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０円</a:t>
            </a:r>
            <a:endParaRPr kumimoji="1" lang="ja-JP" altLang="en-US" sz="1200" dirty="0">
              <a:solidFill>
                <a:schemeClr val="bg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43B0DDE9-2486-4444-8930-CCFF8B129856}"/>
              </a:ext>
            </a:extLst>
          </p:cNvPr>
          <p:cNvSpPr txBox="1"/>
          <p:nvPr/>
        </p:nvSpPr>
        <p:spPr>
          <a:xfrm>
            <a:off x="3570787" y="8633538"/>
            <a:ext cx="3262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牛すじのアヒージョ・</a:t>
            </a:r>
            <a:r>
              <a:rPr kumimoji="1" lang="ja-JP" altLang="en-US" sz="1200" dirty="0">
                <a:solidFill>
                  <a:schemeClr val="bg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・・・・・１０９</a:t>
            </a:r>
            <a:r>
              <a:rPr lang="ja-JP" altLang="en-US" sz="1200" dirty="0">
                <a:solidFill>
                  <a:schemeClr val="bg1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０円</a:t>
            </a:r>
            <a:endParaRPr kumimoji="1" lang="ja-JP" altLang="en-US" sz="1200" dirty="0">
              <a:solidFill>
                <a:schemeClr val="bg1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</p:txBody>
      </p:sp>
      <p:pic>
        <p:nvPicPr>
          <p:cNvPr id="94" name="図 93">
            <a:extLst>
              <a:ext uri="{FF2B5EF4-FFF2-40B4-BE49-F238E27FC236}">
                <a16:creationId xmlns:a16="http://schemas.microsoft.com/office/drawing/2014/main" id="{F339689A-6D23-4DF5-BFB8-127051E2318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" t="15840" r="-603" b="38690"/>
          <a:stretch/>
        </p:blipFill>
        <p:spPr>
          <a:xfrm>
            <a:off x="1325565" y="5075604"/>
            <a:ext cx="5438495" cy="3289987"/>
          </a:xfrm>
          <a:prstGeom prst="rect">
            <a:avLst/>
          </a:prstGeom>
          <a:ln>
            <a:solidFill>
              <a:schemeClr val="bg1"/>
            </a:solidFill>
          </a:ln>
        </p:spPr>
      </p:pic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77882018-206E-403E-99CF-CB5C66B0A1BE}"/>
              </a:ext>
            </a:extLst>
          </p:cNvPr>
          <p:cNvGrpSpPr/>
          <p:nvPr/>
        </p:nvGrpSpPr>
        <p:grpSpPr>
          <a:xfrm>
            <a:off x="5766419" y="4730182"/>
            <a:ext cx="1066800" cy="3275753"/>
            <a:chOff x="0" y="5180737"/>
            <a:chExt cx="1066800" cy="3275753"/>
          </a:xfrm>
        </p:grpSpPr>
        <p:sp>
          <p:nvSpPr>
            <p:cNvPr id="96" name="正方形/長方形 95">
              <a:extLst>
                <a:ext uri="{FF2B5EF4-FFF2-40B4-BE49-F238E27FC236}">
                  <a16:creationId xmlns:a16="http://schemas.microsoft.com/office/drawing/2014/main" id="{BC2241BD-C236-4237-9936-601B188D0303}"/>
                </a:ext>
              </a:extLst>
            </p:cNvPr>
            <p:cNvSpPr/>
            <p:nvPr/>
          </p:nvSpPr>
          <p:spPr>
            <a:xfrm>
              <a:off x="0" y="5180737"/>
              <a:ext cx="1066800" cy="3275753"/>
            </a:xfrm>
            <a:prstGeom prst="rect">
              <a:avLst/>
            </a:prstGeom>
            <a:solidFill>
              <a:schemeClr val="tx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D7541D6B-FDA5-4312-A71F-7FFD04760982}"/>
                </a:ext>
              </a:extLst>
            </p:cNvPr>
            <p:cNvSpPr txBox="1"/>
            <p:nvPr/>
          </p:nvSpPr>
          <p:spPr>
            <a:xfrm>
              <a:off x="71735" y="5286391"/>
              <a:ext cx="923330" cy="317009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ja-JP" altLang="en-US" sz="4800" dirty="0">
                  <a:ln>
                    <a:solidFill>
                      <a:schemeClr val="bg1"/>
                    </a:solidFill>
                  </a:ln>
                  <a:solidFill>
                    <a:srgbClr val="ED092F"/>
                  </a:solidFill>
                  <a:latin typeface="HGS創英ﾌﾟﾚｾﾞﾝｽEB" panose="02020800000000000000" pitchFamily="18" charset="-128"/>
                  <a:ea typeface="HGS創英ﾌﾟﾚｾﾞﾝｽEB" panose="02020800000000000000" pitchFamily="18" charset="-128"/>
                </a:rPr>
                <a:t>アヒージョ</a:t>
              </a:r>
              <a:endParaRPr lang="en-US" altLang="ja-JP" sz="4800" dirty="0">
                <a:ln>
                  <a:solidFill>
                    <a:schemeClr val="bg1"/>
                  </a:solidFill>
                </a:ln>
                <a:solidFill>
                  <a:srgbClr val="ED092F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endParaRPr>
            </a:p>
          </p:txBody>
        </p: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A664ADCF-053E-451D-84C2-1575E6D18CFD}"/>
              </a:ext>
            </a:extLst>
          </p:cNvPr>
          <p:cNvGrpSpPr/>
          <p:nvPr/>
        </p:nvGrpSpPr>
        <p:grpSpPr>
          <a:xfrm>
            <a:off x="211895" y="8084382"/>
            <a:ext cx="800100" cy="435212"/>
            <a:chOff x="212451" y="3611520"/>
            <a:chExt cx="800100" cy="435212"/>
          </a:xfrm>
        </p:grpSpPr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55741295-299C-46BA-B624-57C413C24668}"/>
                </a:ext>
              </a:extLst>
            </p:cNvPr>
            <p:cNvSpPr/>
            <p:nvPr/>
          </p:nvSpPr>
          <p:spPr>
            <a:xfrm>
              <a:off x="212451" y="3611520"/>
              <a:ext cx="800100" cy="435212"/>
            </a:xfrm>
            <a:prstGeom prst="rect">
              <a:avLst/>
            </a:prstGeom>
            <a:solidFill>
              <a:schemeClr val="dk1">
                <a:alpha val="55000"/>
              </a:schemeClr>
            </a:solidFill>
            <a:ln w="9525"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D7994292-30A4-4444-830A-3C4C9A6E3538}"/>
                </a:ext>
              </a:extLst>
            </p:cNvPr>
            <p:cNvSpPr txBox="1"/>
            <p:nvPr/>
          </p:nvSpPr>
          <p:spPr>
            <a:xfrm>
              <a:off x="296115" y="3661817"/>
              <a:ext cx="660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solidFill>
                    <a:schemeClr val="bg1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Menu</a:t>
              </a:r>
              <a:endParaRPr kumimoji="1" lang="ja-JP" altLang="en-US" dirty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</p:grp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A1CADF9B-9EAE-4C37-9778-9D75DEF1E8CB}"/>
              </a:ext>
            </a:extLst>
          </p:cNvPr>
          <p:cNvGrpSpPr/>
          <p:nvPr/>
        </p:nvGrpSpPr>
        <p:grpSpPr>
          <a:xfrm>
            <a:off x="-7039" y="9371814"/>
            <a:ext cx="6865039" cy="391333"/>
            <a:chOff x="-407089" y="9514667"/>
            <a:chExt cx="6865039" cy="391333"/>
          </a:xfrm>
        </p:grpSpPr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6F9F310C-842B-41D0-A196-BF21004692B4}"/>
                </a:ext>
              </a:extLst>
            </p:cNvPr>
            <p:cNvSpPr/>
            <p:nvPr/>
          </p:nvSpPr>
          <p:spPr>
            <a:xfrm>
              <a:off x="-407089" y="9514667"/>
              <a:ext cx="6865039" cy="391333"/>
            </a:xfrm>
            <a:prstGeom prst="rect">
              <a:avLst/>
            </a:prstGeom>
            <a:solidFill>
              <a:schemeClr val="bg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角丸四角形 15">
              <a:extLst>
                <a:ext uri="{FF2B5EF4-FFF2-40B4-BE49-F238E27FC236}">
                  <a16:creationId xmlns:a16="http://schemas.microsoft.com/office/drawing/2014/main" id="{2EABD2DE-D650-4C51-9FD5-F6BE2A292C57}"/>
                </a:ext>
              </a:extLst>
            </p:cNvPr>
            <p:cNvSpPr/>
            <p:nvPr/>
          </p:nvSpPr>
          <p:spPr>
            <a:xfrm>
              <a:off x="464340" y="9572048"/>
              <a:ext cx="774624" cy="299822"/>
            </a:xfrm>
            <a:prstGeom prst="roundRect">
              <a:avLst/>
            </a:prstGeom>
            <a:solidFill>
              <a:schemeClr val="accent4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31EA6704-C886-4707-877D-DF96CE703E7C}"/>
                </a:ext>
              </a:extLst>
            </p:cNvPr>
            <p:cNvSpPr txBox="1"/>
            <p:nvPr/>
          </p:nvSpPr>
          <p:spPr>
            <a:xfrm>
              <a:off x="528486" y="9520810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各種</a:t>
              </a:r>
              <a:endParaRPr kumimoji="1" lang="ja-JP" altLang="en-US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28FFAB2A-CD26-4BE3-ABFB-4720B711F4DF}"/>
                </a:ext>
              </a:extLst>
            </p:cNvPr>
            <p:cNvSpPr txBox="1"/>
            <p:nvPr/>
          </p:nvSpPr>
          <p:spPr>
            <a:xfrm>
              <a:off x="1831041" y="9560444"/>
              <a:ext cx="14157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dirty="0">
                  <a:latin typeface="HGS創英ﾌﾟﾚｾﾞﾝｽEB" panose="02020800000000000000" pitchFamily="18" charset="-128"/>
                  <a:ea typeface="HGS創英ﾌﾟﾚｾﾞﾝｽEB" panose="02020800000000000000" pitchFamily="18" charset="-128"/>
                </a:rPr>
                <a:t>パン２枚　９０円</a:t>
              </a: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CF03620E-9029-4EDA-88E1-4AB0E3CFC75A}"/>
                </a:ext>
              </a:extLst>
            </p:cNvPr>
            <p:cNvSpPr txBox="1"/>
            <p:nvPr/>
          </p:nvSpPr>
          <p:spPr>
            <a:xfrm>
              <a:off x="3242985" y="9566977"/>
              <a:ext cx="23134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dirty="0">
                  <a:latin typeface="HGS創英ﾌﾟﾚｾﾞﾝｽEB" panose="02020800000000000000" pitchFamily="18" charset="-128"/>
                  <a:ea typeface="HGS創英ﾌﾟﾚｾﾞﾝｽEB" panose="02020800000000000000" pitchFamily="18" charset="-128"/>
                </a:rPr>
                <a:t>パンのはしっこ</a:t>
              </a:r>
              <a:r>
                <a:rPr lang="en-US" altLang="ja-JP" sz="1200" dirty="0">
                  <a:latin typeface="HGS創英ﾌﾟﾚｾﾞﾝｽEB" panose="02020800000000000000" pitchFamily="18" charset="-128"/>
                  <a:ea typeface="HGS創英ﾌﾟﾚｾﾞﾝｽEB" panose="02020800000000000000" pitchFamily="18" charset="-128"/>
                </a:rPr>
                <a:t>(</a:t>
              </a:r>
              <a:r>
                <a:rPr lang="ja-JP" altLang="en-US" sz="1200" dirty="0">
                  <a:latin typeface="HGS創英ﾌﾟﾚｾﾞﾝｽEB" panose="02020800000000000000" pitchFamily="18" charset="-128"/>
                  <a:ea typeface="HGS創英ﾌﾟﾚｾﾞﾝｽEB" panose="02020800000000000000" pitchFamily="18" charset="-128"/>
                </a:rPr>
                <a:t>１</a:t>
              </a:r>
              <a:r>
                <a:rPr lang="ja-JP" altLang="en-US" sz="1200" dirty="0" err="1">
                  <a:latin typeface="HGS創英ﾌﾟﾚｾﾞﾝｽEB" panose="02020800000000000000" pitchFamily="18" charset="-128"/>
                  <a:ea typeface="HGS創英ﾌﾟﾚｾﾞﾝｽEB" panose="02020800000000000000" pitchFamily="18" charset="-128"/>
                </a:rPr>
                <a:t>ヶ</a:t>
              </a:r>
              <a:r>
                <a:rPr lang="en-US" altLang="ja-JP" sz="1200" dirty="0">
                  <a:latin typeface="HGS創英ﾌﾟﾚｾﾞﾝｽEB" panose="02020800000000000000" pitchFamily="18" charset="-128"/>
                  <a:ea typeface="HGS創英ﾌﾟﾚｾﾞﾝｽEB" panose="02020800000000000000" pitchFamily="18" charset="-128"/>
                </a:rPr>
                <a:t>)</a:t>
              </a:r>
              <a:r>
                <a:rPr lang="ja-JP" altLang="en-US" sz="1200" dirty="0">
                  <a:latin typeface="HGS創英ﾌﾟﾚｾﾞﾝｽEB" panose="02020800000000000000" pitchFamily="18" charset="-128"/>
                  <a:ea typeface="HGS創英ﾌﾟﾚｾﾞﾝｽEB" panose="02020800000000000000" pitchFamily="18" charset="-128"/>
                </a:rPr>
                <a:t>　３０円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0234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5927</TotalTime>
  <Words>49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HGP創英ﾌﾟﾚｾﾞﾝｽEB</vt:lpstr>
      <vt:lpstr>HGS創英ﾌﾟﾚｾﾞﾝｽEB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TOSHIBA</dc:creator>
  <cp:lastModifiedBy>碧葉 梅川</cp:lastModifiedBy>
  <cp:revision>56</cp:revision>
  <dcterms:created xsi:type="dcterms:W3CDTF">2016-09-30T11:05:57Z</dcterms:created>
  <dcterms:modified xsi:type="dcterms:W3CDTF">2024-10-01T06:33:44Z</dcterms:modified>
</cp:coreProperties>
</file>